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4"/>
  </p:notesMasterIdLst>
  <p:handoutMasterIdLst>
    <p:handoutMasterId r:id="rId35"/>
  </p:handoutMasterIdLst>
  <p:sldIdLst>
    <p:sldId id="603" r:id="rId8"/>
    <p:sldId id="2380" r:id="rId9"/>
    <p:sldId id="2381" r:id="rId10"/>
    <p:sldId id="739" r:id="rId11"/>
    <p:sldId id="2383" r:id="rId12"/>
    <p:sldId id="2346" r:id="rId13"/>
    <p:sldId id="2386" r:id="rId14"/>
    <p:sldId id="2430" r:id="rId15"/>
    <p:sldId id="2431" r:id="rId16"/>
    <p:sldId id="2432" r:id="rId17"/>
    <p:sldId id="2418" r:id="rId18"/>
    <p:sldId id="2421" r:id="rId19"/>
    <p:sldId id="2422" r:id="rId20"/>
    <p:sldId id="2419" r:id="rId21"/>
    <p:sldId id="2423" r:id="rId22"/>
    <p:sldId id="2424" r:id="rId23"/>
    <p:sldId id="2420" r:id="rId24"/>
    <p:sldId id="2425" r:id="rId25"/>
    <p:sldId id="2426" r:id="rId26"/>
    <p:sldId id="2427" r:id="rId27"/>
    <p:sldId id="2428" r:id="rId28"/>
    <p:sldId id="2429" r:id="rId29"/>
    <p:sldId id="2433" r:id="rId30"/>
    <p:sldId id="2434" r:id="rId31"/>
    <p:sldId id="2379" r:id="rId32"/>
    <p:sldId id="582" r:id="rId3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1D1D1A"/>
    <a:srgbClr val="E9002F"/>
    <a:srgbClr val="91A2BF"/>
    <a:srgbClr val="66BA36"/>
    <a:srgbClr val="595757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 </a:t>
            </a:r>
            <a:r>
              <a:rPr lang="en-US" altLang="zh-CN" dirty="0" err="1"/>
              <a:t>ddd</a:t>
            </a:r>
            <a:r>
              <a:rPr lang="zh-CN" altLang="en-US" dirty="0"/>
              <a:t> 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239106" marR="0" indent="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Tx/>
              <a:buFont typeface="Arial" panose="020B0604020202020204" pitchFamily="34" charset="0"/>
              <a:buNone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476096" marR="0" lvl="1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Tx/>
              <a:buFont typeface="Arial" panose="020B0604020202020204" pitchFamily="34" charset="0"/>
              <a:buChar char="◦"/>
              <a:tabLst/>
              <a:defRPr/>
            </a:pPr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64895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132609"/>
            <a:ext cx="10963473" cy="52224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42035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153391"/>
            <a:ext cx="5290949" cy="525613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153391"/>
            <a:ext cx="5290949" cy="5256139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0645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194955"/>
            <a:ext cx="10963473" cy="516012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163782"/>
            <a:ext cx="11161240" cy="521754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chenzomi12/DeepLearningSystem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com/chenzomi12/AISystem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4" r:id="rId5"/>
    <p:sldLayoutId id="2147483968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E9002F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rgbClr val="E9002F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com/chenzomi12/AISystem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A14EA5B-001B-7848-8C84-FBF877FBA8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" t="9323" r="125" b="7437"/>
          <a:stretch/>
        </p:blipFill>
        <p:spPr>
          <a:xfrm>
            <a:off x="0" y="-83308"/>
            <a:ext cx="12191999" cy="6943834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72770A60-C1F3-D044-AC43-902A28A2F081}"/>
              </a:ext>
            </a:extLst>
          </p:cNvPr>
          <p:cNvSpPr txBox="1">
            <a:spLocks/>
          </p:cNvSpPr>
          <p:nvPr/>
        </p:nvSpPr>
        <p:spPr>
          <a:xfrm>
            <a:off x="0" y="1366345"/>
            <a:ext cx="12192000" cy="3622415"/>
          </a:xfrm>
          <a:prstGeom prst="rect">
            <a:avLst/>
          </a:prstGeom>
          <a:solidFill>
            <a:srgbClr val="1D1D1A">
              <a:alpha val="69804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5FB090F4-2451-1E4B-9613-439DAA24113B}"/>
              </a:ext>
            </a:extLst>
          </p:cNvPr>
          <p:cNvSpPr txBox="1">
            <a:spLocks/>
          </p:cNvSpPr>
          <p:nvPr/>
        </p:nvSpPr>
        <p:spPr>
          <a:xfrm>
            <a:off x="1191023" y="1646898"/>
            <a:ext cx="6346890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2527EA2-2C9D-D54B-8B17-AFE1B5C3919C}"/>
              </a:ext>
            </a:extLst>
          </p:cNvPr>
          <p:cNvSpPr/>
          <p:nvPr/>
        </p:nvSpPr>
        <p:spPr>
          <a:xfrm>
            <a:off x="1023929" y="2653011"/>
            <a:ext cx="903324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1500" b="1" kern="0" dirty="0">
                <a:solidFill>
                  <a:schemeClr val="tx2"/>
                </a:solidFill>
                <a:latin typeface="+mj-ea"/>
                <a:ea typeface="+mj-ea"/>
              </a:rPr>
              <a:t>集合通信原语</a:t>
            </a: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C30038AB-B3BE-FE49-8782-911786361B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2821" y="176573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E48E808-2D91-4B44-A4EA-64776D2423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9891" y="180777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1E53D2A-CA82-1F46-8770-74BF6DB5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HCCL</a:t>
            </a:r>
            <a:r>
              <a:rPr lang="zh-CN" altLang="en-US" dirty="0"/>
              <a:t> 对通信操作支持情况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3A57D8-479E-944B-8324-67F9C8740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015" y="1208659"/>
            <a:ext cx="8870731" cy="51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82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F185CC-FC90-F64C-A785-2DF7DEF8A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/>
              <a:t>通信操作</a:t>
            </a:r>
            <a:r>
              <a:rPr lang="en-US" altLang="zh-CN" sz="7200" dirty="0"/>
              <a:t>/</a:t>
            </a:r>
            <a:r>
              <a:rPr lang="zh-CN" altLang="en-US" sz="7200" dirty="0"/>
              <a:t>原语</a:t>
            </a:r>
            <a:endParaRPr lang="en-US" altLang="zh-CN" sz="7200" dirty="0"/>
          </a:p>
          <a:p>
            <a:r>
              <a:rPr lang="en-US" altLang="zh-CN" dirty="0"/>
              <a:t>02.</a:t>
            </a:r>
            <a:r>
              <a:rPr lang="zh-CN" altLang="en-US" dirty="0"/>
              <a:t> 一对多</a:t>
            </a:r>
          </a:p>
        </p:txBody>
      </p:sp>
    </p:spTree>
    <p:extLst>
      <p:ext uri="{BB962C8B-B14F-4D97-AF65-F5344CB8AC3E}">
        <p14:creationId xmlns:p14="http://schemas.microsoft.com/office/powerpoint/2010/main" val="1875504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3DFD97F-C579-4049-9D0D-D590E7326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Broadcast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CB8F04-6199-9746-B86F-3645B0C9B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1758" y="1095649"/>
            <a:ext cx="4021937" cy="5160125"/>
          </a:xfrm>
        </p:spPr>
        <p:txBody>
          <a:bodyPr anchor="ctr"/>
          <a:lstStyle/>
          <a:p>
            <a:r>
              <a:rPr lang="zh-CN" altLang="en-US" dirty="0">
                <a:solidFill>
                  <a:srgbClr val="59595A"/>
                </a:solidFill>
              </a:rPr>
              <a:t>单个 </a:t>
            </a:r>
            <a:r>
              <a:rPr lang="en-US" altLang="zh-CN" dirty="0">
                <a:solidFill>
                  <a:srgbClr val="59595A"/>
                </a:solidFill>
              </a:rPr>
              <a:t>rank</a:t>
            </a:r>
            <a:r>
              <a:rPr lang="zh-CN" altLang="en-US" dirty="0">
                <a:solidFill>
                  <a:srgbClr val="59595A"/>
                </a:solidFill>
              </a:rPr>
              <a:t> 把自身的数据发送到集群中的其他 </a:t>
            </a:r>
            <a:r>
              <a:rPr lang="en-US" altLang="zh-CN" dirty="0">
                <a:solidFill>
                  <a:srgbClr val="59595A"/>
                </a:solidFill>
              </a:rPr>
              <a:t>rank</a:t>
            </a:r>
            <a:r>
              <a:rPr lang="zh-CN" altLang="en-US" dirty="0">
                <a:solidFill>
                  <a:srgbClr val="59595A"/>
                </a:solidFill>
              </a:rPr>
              <a:t>。</a:t>
            </a:r>
            <a:endParaRPr lang="en-US" altLang="zh-CN" dirty="0">
              <a:solidFill>
                <a:srgbClr val="59595A"/>
              </a:solidFill>
            </a:endParaRPr>
          </a:p>
          <a:p>
            <a:endParaRPr lang="en-US" altLang="zh-CN" dirty="0">
              <a:solidFill>
                <a:srgbClr val="59595A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网络参数 </a:t>
            </a:r>
            <a:r>
              <a:rPr lang="en-US" altLang="zh-CN" dirty="0">
                <a:solidFill>
                  <a:srgbClr val="C00000"/>
                </a:solidFill>
              </a:rPr>
              <a:t>Init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Weight</a:t>
            </a:r>
            <a:r>
              <a:rPr lang="zh-CN" altLang="en-US" dirty="0">
                <a:solidFill>
                  <a:srgbClr val="C00000"/>
                </a:solidFill>
              </a:rPr>
              <a:t> 的初始化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数据并行 </a:t>
            </a:r>
            <a:r>
              <a:rPr lang="en-US" altLang="zh-CN" dirty="0">
                <a:solidFill>
                  <a:srgbClr val="C00000"/>
                </a:solidFill>
              </a:rPr>
              <a:t>DP</a:t>
            </a:r>
            <a:r>
              <a:rPr lang="zh-CN" altLang="en-US" dirty="0">
                <a:solidFill>
                  <a:srgbClr val="C00000"/>
                </a:solidFill>
              </a:rPr>
              <a:t> 对数据分发初始化；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AllReduce</a:t>
            </a:r>
            <a:r>
              <a:rPr lang="zh-CN" altLang="en-US" dirty="0">
                <a:solidFill>
                  <a:srgbClr val="C00000"/>
                </a:solidFill>
              </a:rPr>
              <a:t> 里的 </a:t>
            </a:r>
            <a:r>
              <a:rPr lang="en-US" altLang="zh-CN" dirty="0">
                <a:solidFill>
                  <a:srgbClr val="C00000"/>
                </a:solidFill>
              </a:rPr>
              <a:t>broadcast + reduce</a:t>
            </a:r>
            <a:r>
              <a:rPr lang="zh-CN" altLang="en-US" dirty="0">
                <a:solidFill>
                  <a:srgbClr val="C00000"/>
                </a:solidFill>
              </a:rPr>
              <a:t> 组合里的 </a:t>
            </a:r>
            <a:r>
              <a:rPr lang="en-US" altLang="zh-CN" dirty="0">
                <a:solidFill>
                  <a:srgbClr val="C00000"/>
                </a:solidFill>
              </a:rPr>
              <a:t>broadcast</a:t>
            </a:r>
            <a:r>
              <a:rPr lang="zh-CN" altLang="en-US" dirty="0">
                <a:solidFill>
                  <a:srgbClr val="C00000"/>
                </a:solidFill>
              </a:rPr>
              <a:t> 操作；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17CEB4-6759-1347-A9C8-B041E9DC1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17" y="1562141"/>
            <a:ext cx="6242398" cy="18679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19EB11C-07CC-9E48-840A-EE9F71A4A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17" y="4078168"/>
            <a:ext cx="6242398" cy="17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2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06D7D9-8FBB-C643-B476-A144719D6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Scatter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CFB90AB-ADEC-2948-A3C3-30AA66AA4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26350" y="945009"/>
            <a:ext cx="3885303" cy="5160125"/>
          </a:xfrm>
        </p:spPr>
        <p:txBody>
          <a:bodyPr anchor="ctr"/>
          <a:lstStyle/>
          <a:p>
            <a:r>
              <a:rPr lang="zh-CN" altLang="en-US" dirty="0">
                <a:solidFill>
                  <a:srgbClr val="59595A"/>
                </a:solidFill>
              </a:rPr>
              <a:t>将主节点的数据进行划分并散布至其他指定的 </a:t>
            </a:r>
            <a:r>
              <a:rPr lang="en-US" altLang="zh-CN" dirty="0">
                <a:solidFill>
                  <a:srgbClr val="59595A"/>
                </a:solidFill>
              </a:rPr>
              <a:t>Rank</a:t>
            </a:r>
            <a:r>
              <a:rPr lang="zh-CN" altLang="en-US" dirty="0">
                <a:solidFill>
                  <a:srgbClr val="59595A"/>
                </a:solidFill>
              </a:rPr>
              <a:t>。</a:t>
            </a:r>
            <a:endParaRPr lang="en-US" altLang="zh-CN" dirty="0">
              <a:solidFill>
                <a:srgbClr val="59595A"/>
              </a:solidFill>
            </a:endParaRPr>
          </a:p>
          <a:p>
            <a:endParaRPr lang="en-US" altLang="zh-CN" dirty="0">
              <a:solidFill>
                <a:srgbClr val="59595A"/>
              </a:solidFill>
            </a:endParaRP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Reduce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Scatter</a:t>
            </a:r>
            <a:r>
              <a:rPr lang="zh-CN" altLang="en-US" dirty="0">
                <a:solidFill>
                  <a:srgbClr val="C00000"/>
                </a:solidFill>
              </a:rPr>
              <a:t> 组合里的 </a:t>
            </a:r>
            <a:r>
              <a:rPr lang="en-US" altLang="zh-CN" dirty="0">
                <a:solidFill>
                  <a:srgbClr val="C00000"/>
                </a:solidFill>
              </a:rPr>
              <a:t>Scatter</a:t>
            </a:r>
            <a:r>
              <a:rPr lang="zh-CN" altLang="en-US" dirty="0">
                <a:solidFill>
                  <a:srgbClr val="C00000"/>
                </a:solidFill>
              </a:rPr>
              <a:t>操作；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流水并行里初始化时将模型 </a:t>
            </a:r>
            <a:r>
              <a:rPr lang="en-US" altLang="zh-CN" dirty="0">
                <a:solidFill>
                  <a:srgbClr val="C00000"/>
                </a:solidFill>
              </a:rPr>
              <a:t>Scatter</a:t>
            </a:r>
            <a:r>
              <a:rPr lang="zh-CN" altLang="en-US" dirty="0">
                <a:solidFill>
                  <a:srgbClr val="C00000"/>
                </a:solidFill>
              </a:rPr>
              <a:t> 到不同 </a:t>
            </a:r>
            <a:r>
              <a:rPr lang="en-US" altLang="zh-CN" dirty="0">
                <a:solidFill>
                  <a:srgbClr val="C00000"/>
                </a:solidFill>
              </a:rPr>
              <a:t>Rank</a:t>
            </a:r>
            <a:r>
              <a:rPr lang="zh-CN" altLang="en-US" dirty="0">
                <a:solidFill>
                  <a:srgbClr val="C00000"/>
                </a:solidFill>
              </a:rPr>
              <a:t> 上；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4C5BC7-6697-774E-8EE8-AC39A642B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1516912"/>
            <a:ext cx="6454800" cy="20081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85C446-3510-C24A-B32D-FA7025277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3893709"/>
            <a:ext cx="6454800" cy="176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5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F185CC-FC90-F64C-A785-2DF7DEF8A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/>
              <a:t>通信操作</a:t>
            </a:r>
            <a:r>
              <a:rPr lang="en-US" altLang="zh-CN" sz="7200" dirty="0"/>
              <a:t>/</a:t>
            </a:r>
            <a:r>
              <a:rPr lang="zh-CN" altLang="en-US" sz="7200" dirty="0"/>
              <a:t>原语</a:t>
            </a:r>
            <a:endParaRPr lang="en-US" altLang="zh-CN" sz="7200" dirty="0"/>
          </a:p>
          <a:p>
            <a:r>
              <a:rPr lang="en-US" altLang="zh-CN" dirty="0"/>
              <a:t>03.</a:t>
            </a:r>
            <a:r>
              <a:rPr lang="zh-CN" altLang="en-US" dirty="0"/>
              <a:t> 多对一</a:t>
            </a:r>
          </a:p>
        </p:txBody>
      </p:sp>
    </p:spTree>
    <p:extLst>
      <p:ext uri="{BB962C8B-B14F-4D97-AF65-F5344CB8AC3E}">
        <p14:creationId xmlns:p14="http://schemas.microsoft.com/office/powerpoint/2010/main" val="489263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6A9B136-8496-A847-8135-CCFD0C0F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Reduce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EF7888-1448-6A42-BE86-078EFA46B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67145" y="1194955"/>
            <a:ext cx="3819963" cy="5160125"/>
          </a:xfrm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dirty="0"/>
              <a:t>把多个 </a:t>
            </a:r>
            <a:r>
              <a:rPr lang="en-US" altLang="zh-CN" dirty="0"/>
              <a:t>Rank</a:t>
            </a:r>
            <a:r>
              <a:rPr lang="zh-CN" altLang="en-US" dirty="0"/>
              <a:t> 的数据规约运算到一个 </a:t>
            </a:r>
            <a:r>
              <a:rPr lang="en-US" altLang="zh-CN" dirty="0"/>
              <a:t>Rank</a:t>
            </a:r>
            <a:r>
              <a:rPr lang="zh-CN" altLang="en-US" dirty="0"/>
              <a:t> 上。</a:t>
            </a:r>
            <a:endParaRPr lang="en-US" altLang="zh-CN" dirty="0">
              <a:solidFill>
                <a:srgbClr val="59595A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59595A"/>
                </a:solidFill>
              </a:rPr>
              <a:t>细分可以包括：</a:t>
            </a:r>
            <a:r>
              <a:rPr lang="en-US" altLang="zh-CN" dirty="0">
                <a:solidFill>
                  <a:srgbClr val="59595A"/>
                </a:solidFill>
              </a:rPr>
              <a:t>SUM</a:t>
            </a:r>
            <a:r>
              <a:rPr lang="zh-CN" altLang="en-US" dirty="0">
                <a:solidFill>
                  <a:srgbClr val="59595A"/>
                </a:solidFill>
              </a:rPr>
              <a:t>、</a:t>
            </a:r>
            <a:r>
              <a:rPr lang="en-US" altLang="zh-CN" dirty="0">
                <a:solidFill>
                  <a:srgbClr val="59595A"/>
                </a:solidFill>
              </a:rPr>
              <a:t>MIN</a:t>
            </a:r>
            <a:r>
              <a:rPr lang="zh-CN" altLang="en-US" dirty="0">
                <a:solidFill>
                  <a:srgbClr val="59595A"/>
                </a:solidFill>
              </a:rPr>
              <a:t>、</a:t>
            </a:r>
            <a:r>
              <a:rPr lang="en-US" altLang="zh-CN" dirty="0">
                <a:solidFill>
                  <a:srgbClr val="59595A"/>
                </a:solidFill>
              </a:rPr>
              <a:t>MAX</a:t>
            </a:r>
            <a:r>
              <a:rPr lang="zh-CN" altLang="en-US" dirty="0">
                <a:solidFill>
                  <a:srgbClr val="59595A"/>
                </a:solidFill>
              </a:rPr>
              <a:t>、</a:t>
            </a:r>
            <a:r>
              <a:rPr lang="en-US" altLang="zh-CN" dirty="0">
                <a:solidFill>
                  <a:srgbClr val="59595A"/>
                </a:solidFill>
              </a:rPr>
              <a:t>PROD</a:t>
            </a:r>
            <a:r>
              <a:rPr lang="zh-CN" altLang="en-US" dirty="0">
                <a:solidFill>
                  <a:srgbClr val="59595A"/>
                </a:solidFill>
              </a:rPr>
              <a:t>、</a:t>
            </a:r>
            <a:r>
              <a:rPr lang="en-US" altLang="zh-CN" dirty="0">
                <a:solidFill>
                  <a:srgbClr val="59595A"/>
                </a:solidFill>
              </a:rPr>
              <a:t>LOR</a:t>
            </a:r>
            <a:r>
              <a:rPr lang="zh-CN" altLang="en-US" dirty="0">
                <a:solidFill>
                  <a:srgbClr val="59595A"/>
                </a:solidFill>
              </a:rPr>
              <a:t> 等类型的规约操作。</a:t>
            </a:r>
            <a:endParaRPr lang="en-US" altLang="zh-CN" dirty="0">
              <a:solidFill>
                <a:srgbClr val="59595A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59595A"/>
              </a:solidFill>
            </a:endParaRPr>
          </a:p>
          <a:p>
            <a:pPr marL="239106" lvl="1" indent="-239106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000" dirty="0">
                <a:solidFill>
                  <a:srgbClr val="C00000"/>
                </a:solidFill>
              </a:rPr>
              <a:t>AllReduce</a:t>
            </a:r>
            <a:r>
              <a:rPr lang="zh-CN" altLang="en-US" sz="2000" dirty="0">
                <a:solidFill>
                  <a:srgbClr val="C00000"/>
                </a:solidFill>
              </a:rPr>
              <a:t> 里的 </a:t>
            </a:r>
            <a:r>
              <a:rPr lang="en-US" altLang="zh-CN" sz="2000" dirty="0">
                <a:solidFill>
                  <a:srgbClr val="C00000"/>
                </a:solidFill>
              </a:rPr>
              <a:t>Broadcast</a:t>
            </a:r>
            <a:r>
              <a:rPr lang="zh-CN" altLang="en-US" sz="2000" dirty="0">
                <a:solidFill>
                  <a:srgbClr val="C00000"/>
                </a:solidFill>
              </a:rPr>
              <a:t>，</a:t>
            </a:r>
            <a:r>
              <a:rPr lang="en-US" altLang="zh-CN" sz="2000" dirty="0">
                <a:solidFill>
                  <a:srgbClr val="C00000"/>
                </a:solidFill>
              </a:rPr>
              <a:t>Reduce</a:t>
            </a:r>
            <a:r>
              <a:rPr lang="zh-CN" altLang="en-US" sz="2000" dirty="0">
                <a:solidFill>
                  <a:srgbClr val="C00000"/>
                </a:solidFill>
              </a:rPr>
              <a:t> 组合 </a:t>
            </a:r>
            <a:r>
              <a:rPr lang="en-US" altLang="zh-CN" sz="2000" dirty="0">
                <a:solidFill>
                  <a:srgbClr val="C00000"/>
                </a:solidFill>
              </a:rPr>
              <a:t>Reduce</a:t>
            </a:r>
            <a:r>
              <a:rPr lang="zh-CN" altLang="en-US" sz="2000" dirty="0">
                <a:solidFill>
                  <a:srgbClr val="C00000"/>
                </a:solidFill>
              </a:rPr>
              <a:t> 操作；</a:t>
            </a:r>
          </a:p>
          <a:p>
            <a:pPr marL="239106" lvl="1" indent="-239106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000" dirty="0">
                <a:solidFill>
                  <a:srgbClr val="C00000"/>
                </a:solidFill>
              </a:rPr>
              <a:t>Reduce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Scatter</a:t>
            </a:r>
            <a:r>
              <a:rPr lang="zh-CN" altLang="en-US" sz="2000" dirty="0">
                <a:solidFill>
                  <a:srgbClr val="C00000"/>
                </a:solidFill>
              </a:rPr>
              <a:t> 组合里的 </a:t>
            </a:r>
            <a:r>
              <a:rPr lang="en-US" altLang="zh-CN" sz="2000" dirty="0">
                <a:solidFill>
                  <a:srgbClr val="C00000"/>
                </a:solidFill>
              </a:rPr>
              <a:t>Reduce</a:t>
            </a:r>
            <a:r>
              <a:rPr lang="zh-CN" altLang="en-US" sz="2000" dirty="0">
                <a:solidFill>
                  <a:srgbClr val="C00000"/>
                </a:solidFill>
              </a:rPr>
              <a:t>操作；</a:t>
            </a:r>
          </a:p>
          <a:p>
            <a:pPr marL="239106" lvl="1" indent="-239106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</a:rPr>
              <a:t>大模型训练权重 </a:t>
            </a:r>
            <a:r>
              <a:rPr lang="en-US" altLang="zh-CN" sz="2000" dirty="0">
                <a:solidFill>
                  <a:srgbClr val="C00000"/>
                </a:solidFill>
              </a:rPr>
              <a:t>CKPT</a:t>
            </a:r>
            <a:r>
              <a:rPr lang="zh-CN" altLang="en-US" sz="2000" dirty="0">
                <a:solidFill>
                  <a:srgbClr val="C00000"/>
                </a:solidFill>
              </a:rPr>
              <a:t> 保存；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C8B3D9-9FDD-7D4D-A12D-41FA17353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3707201"/>
            <a:ext cx="6824135" cy="18820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E8F5FE-4A95-1C48-9D9A-7574AA536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7" y="1844824"/>
            <a:ext cx="6824133" cy="101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81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66348B-412A-7640-9DF7-99E0E5E6D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Gather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91550BE-B911-A24B-87FA-4E4D2E4FC8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62345" y="1194955"/>
            <a:ext cx="4124763" cy="5160125"/>
          </a:xfrm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59595A"/>
                </a:solidFill>
              </a:rPr>
              <a:t>将多个 </a:t>
            </a:r>
            <a:r>
              <a:rPr lang="en-US" altLang="zh-CN" dirty="0">
                <a:solidFill>
                  <a:srgbClr val="59595A"/>
                </a:solidFill>
              </a:rPr>
              <a:t>rank</a:t>
            </a:r>
            <a:r>
              <a:rPr lang="zh-CN" altLang="en-US" dirty="0">
                <a:solidFill>
                  <a:srgbClr val="59595A"/>
                </a:solidFill>
              </a:rPr>
              <a:t> 上的数据收集到 </a:t>
            </a:r>
            <a:r>
              <a:rPr lang="en-US" altLang="zh-CN" dirty="0">
                <a:solidFill>
                  <a:srgbClr val="59595A"/>
                </a:solidFill>
              </a:rPr>
              <a:t>rank</a:t>
            </a:r>
            <a:r>
              <a:rPr lang="zh-CN" altLang="en-US" dirty="0">
                <a:solidFill>
                  <a:srgbClr val="59595A"/>
                </a:solidFill>
              </a:rPr>
              <a:t>上，</a:t>
            </a:r>
            <a:r>
              <a:rPr lang="en-US" altLang="zh-CN" dirty="0">
                <a:solidFill>
                  <a:srgbClr val="59595A"/>
                </a:solidFill>
              </a:rPr>
              <a:t>Gather</a:t>
            </a:r>
            <a:r>
              <a:rPr lang="zh-CN" altLang="en-US" dirty="0">
                <a:solidFill>
                  <a:srgbClr val="59595A"/>
                </a:solidFill>
              </a:rPr>
              <a:t> 可以理解为反向的 </a:t>
            </a:r>
            <a:r>
              <a:rPr lang="en-US" altLang="zh-CN" dirty="0">
                <a:solidFill>
                  <a:srgbClr val="59595A"/>
                </a:solidFill>
              </a:rPr>
              <a:t>Scatter</a:t>
            </a:r>
            <a:r>
              <a:rPr lang="zh-CN" altLang="en-US" dirty="0">
                <a:solidFill>
                  <a:srgbClr val="59595A"/>
                </a:solidFill>
              </a:rPr>
              <a:t>。</a:t>
            </a:r>
            <a:endParaRPr lang="en-US" altLang="zh-CN" dirty="0">
              <a:solidFill>
                <a:srgbClr val="59595A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59595A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zh-CN">
                <a:solidFill>
                  <a:srgbClr val="C00000"/>
                </a:solidFill>
              </a:rPr>
              <a:t>Gather</a:t>
            </a:r>
            <a:r>
              <a:rPr lang="zh-CN" altLang="en-US" dirty="0">
                <a:solidFill>
                  <a:srgbClr val="C00000"/>
                </a:solidFill>
              </a:rPr>
              <a:t> 相对用得比较少，</a:t>
            </a:r>
            <a:r>
              <a:rPr lang="en-US" altLang="zh-CN" dirty="0">
                <a:solidFill>
                  <a:srgbClr val="C00000"/>
                </a:solidFill>
              </a:rPr>
              <a:t>All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Gather</a:t>
            </a:r>
            <a:r>
              <a:rPr lang="zh-CN" altLang="en-US" dirty="0">
                <a:solidFill>
                  <a:srgbClr val="C00000"/>
                </a:solidFill>
              </a:rPr>
              <a:t> 会在张量并行 </a:t>
            </a:r>
            <a:r>
              <a:rPr lang="en-US" altLang="zh-CN" dirty="0">
                <a:solidFill>
                  <a:srgbClr val="C00000"/>
                </a:solidFill>
              </a:rPr>
              <a:t>TP</a:t>
            </a:r>
            <a:r>
              <a:rPr lang="zh-CN" altLang="en-US" dirty="0">
                <a:solidFill>
                  <a:srgbClr val="C00000"/>
                </a:solidFill>
              </a:rPr>
              <a:t> 用得较多；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1EB2A3-37E2-7C4B-B835-1C55A96C1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1688734"/>
            <a:ext cx="6454800" cy="17851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9003BF-1E1A-9940-A92D-2E5B4E7FB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4013136"/>
            <a:ext cx="6454800" cy="178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82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F185CC-FC90-F64C-A785-2DF7DEF8A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/>
              <a:t>通信操作</a:t>
            </a:r>
            <a:r>
              <a:rPr lang="en-US" altLang="zh-CN" sz="7200" dirty="0"/>
              <a:t>/</a:t>
            </a:r>
            <a:r>
              <a:rPr lang="zh-CN" altLang="en-US" sz="7200" dirty="0"/>
              <a:t>原语</a:t>
            </a:r>
            <a:endParaRPr lang="en-US" altLang="zh-CN" sz="7200" dirty="0"/>
          </a:p>
          <a:p>
            <a:r>
              <a:rPr lang="en-US" altLang="zh-CN" dirty="0"/>
              <a:t>04.</a:t>
            </a:r>
            <a:r>
              <a:rPr lang="zh-CN" altLang="en-US" dirty="0"/>
              <a:t> 多对多</a:t>
            </a:r>
          </a:p>
        </p:txBody>
      </p:sp>
    </p:spTree>
    <p:extLst>
      <p:ext uri="{BB962C8B-B14F-4D97-AF65-F5344CB8AC3E}">
        <p14:creationId xmlns:p14="http://schemas.microsoft.com/office/powerpoint/2010/main" val="1100088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C16E54-AA8D-164A-8BEE-BF7CE518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8CEFC1-58EE-F14A-8CAA-71FDBC4F4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51531" y="1194955"/>
            <a:ext cx="3935577" cy="5160125"/>
          </a:xfrm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dirty="0"/>
              <a:t>在所有 </a:t>
            </a:r>
            <a:r>
              <a:rPr lang="en-US" altLang="zh-CN" dirty="0"/>
              <a:t>Rank</a:t>
            </a:r>
            <a:r>
              <a:rPr lang="zh-CN" altLang="en-US" dirty="0"/>
              <a:t> 执行相同 </a:t>
            </a:r>
            <a:r>
              <a:rPr lang="en-US" altLang="zh-CN" dirty="0"/>
              <a:t>Reduce</a:t>
            </a:r>
            <a:r>
              <a:rPr lang="zh-CN" altLang="en-US" dirty="0"/>
              <a:t>操作，将所有 </a:t>
            </a:r>
            <a:r>
              <a:rPr lang="en-US" altLang="zh-CN" dirty="0"/>
              <a:t>Rank</a:t>
            </a:r>
            <a:r>
              <a:rPr lang="zh-CN" altLang="en-US" dirty="0"/>
              <a:t> 数据规约运算得到的结果发送到所有 </a:t>
            </a:r>
            <a:r>
              <a:rPr lang="en-US" altLang="zh-CN" dirty="0"/>
              <a:t>Rank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59595A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在专家并行、张量并行、序列并行中大量地使用 </a:t>
            </a:r>
            <a:r>
              <a:rPr lang="en-US" altLang="zh-CN" dirty="0">
                <a:solidFill>
                  <a:srgbClr val="C00000"/>
                </a:solidFill>
              </a:rPr>
              <a:t>All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Gather</a:t>
            </a:r>
            <a:r>
              <a:rPr lang="zh-CN" altLang="en-US" dirty="0">
                <a:solidFill>
                  <a:srgbClr val="C00000"/>
                </a:solidFill>
              </a:rPr>
              <a:t> 对权重和梯度参数进行聚合。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数据并行 </a:t>
            </a:r>
            <a:r>
              <a:rPr lang="en-US" altLang="zh-CN" dirty="0">
                <a:solidFill>
                  <a:srgbClr val="C00000"/>
                </a:solidFill>
              </a:rPr>
              <a:t>DP</a:t>
            </a:r>
            <a:r>
              <a:rPr lang="zh-CN" altLang="en-US" dirty="0">
                <a:solidFill>
                  <a:srgbClr val="C00000"/>
                </a:solidFill>
              </a:rPr>
              <a:t> 各种通信拓扑结构比如</a:t>
            </a:r>
            <a:r>
              <a:rPr lang="en-US" altLang="zh-CN" dirty="0">
                <a:solidFill>
                  <a:srgbClr val="C00000"/>
                </a:solidFill>
              </a:rPr>
              <a:t>Ring AllReduce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Tree AllReduce</a:t>
            </a:r>
            <a:r>
              <a:rPr lang="zh-CN" altLang="en-US" dirty="0">
                <a:solidFill>
                  <a:srgbClr val="C00000"/>
                </a:solidFill>
              </a:rPr>
              <a:t>里的 </a:t>
            </a:r>
            <a:r>
              <a:rPr lang="en-US" altLang="zh-CN" dirty="0">
                <a:solidFill>
                  <a:srgbClr val="C00000"/>
                </a:solidFill>
              </a:rPr>
              <a:t>AllReduce</a:t>
            </a:r>
            <a:r>
              <a:rPr lang="zh-CN" altLang="en-US" dirty="0">
                <a:solidFill>
                  <a:srgbClr val="C00000"/>
                </a:solidFill>
              </a:rPr>
              <a:t> 操作；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FA1819-A488-EF4F-B76A-611153D41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4282184"/>
            <a:ext cx="6454800" cy="17277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1D9E78-CF6E-DC46-8618-C47B6C781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5" y="1474237"/>
            <a:ext cx="6454800" cy="262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8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EBCBCEC-CBB2-3A40-BFB9-6B988310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All-Gather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8EC9E78-6281-B949-B1FD-0AFA229AAD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67752" y="1194955"/>
            <a:ext cx="4219356" cy="5160125"/>
          </a:xfrm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59595A"/>
                </a:solidFill>
              </a:rPr>
              <a:t>All Gather</a:t>
            </a:r>
            <a:r>
              <a:rPr lang="zh-CN" altLang="en-US" dirty="0">
                <a:solidFill>
                  <a:srgbClr val="59595A"/>
                </a:solidFill>
              </a:rPr>
              <a:t> 会从所有 </a:t>
            </a:r>
            <a:r>
              <a:rPr lang="en-US" altLang="zh-CN" dirty="0">
                <a:solidFill>
                  <a:srgbClr val="59595A"/>
                </a:solidFill>
              </a:rPr>
              <a:t>rank</a:t>
            </a:r>
            <a:r>
              <a:rPr lang="zh-CN" altLang="en-US" dirty="0">
                <a:solidFill>
                  <a:srgbClr val="59595A"/>
                </a:solidFill>
              </a:rPr>
              <a:t> 收集数据并分发所有 </a:t>
            </a:r>
            <a:r>
              <a:rPr lang="en-US" altLang="zh-CN" dirty="0">
                <a:solidFill>
                  <a:srgbClr val="59595A"/>
                </a:solidFill>
              </a:rPr>
              <a:t>rank</a:t>
            </a:r>
            <a:r>
              <a:rPr lang="zh-CN" altLang="en-US" dirty="0">
                <a:solidFill>
                  <a:srgbClr val="59595A"/>
                </a:solidFill>
              </a:rPr>
              <a:t> 上。</a:t>
            </a:r>
            <a:r>
              <a:rPr lang="en-US" altLang="zh-CN" dirty="0">
                <a:solidFill>
                  <a:srgbClr val="59595A"/>
                </a:solidFill>
              </a:rPr>
              <a:t> All Gather</a:t>
            </a:r>
            <a:r>
              <a:rPr lang="zh-CN" altLang="en-US" dirty="0">
                <a:solidFill>
                  <a:srgbClr val="59595A"/>
                </a:solidFill>
              </a:rPr>
              <a:t> </a:t>
            </a:r>
            <a:r>
              <a:rPr lang="en-US" altLang="zh-CN" dirty="0">
                <a:solidFill>
                  <a:srgbClr val="59595A"/>
                </a:solidFill>
              </a:rPr>
              <a:t>=</a:t>
            </a:r>
            <a:r>
              <a:rPr lang="zh-CN" altLang="en-US" dirty="0">
                <a:solidFill>
                  <a:srgbClr val="59595A"/>
                </a:solidFill>
              </a:rPr>
              <a:t> </a:t>
            </a:r>
            <a:r>
              <a:rPr lang="en-US" altLang="zh-CN" dirty="0">
                <a:solidFill>
                  <a:srgbClr val="59595A"/>
                </a:solidFill>
              </a:rPr>
              <a:t>Gather</a:t>
            </a:r>
            <a:r>
              <a:rPr lang="zh-CN" altLang="en-US" dirty="0">
                <a:solidFill>
                  <a:srgbClr val="59595A"/>
                </a:solidFill>
              </a:rPr>
              <a:t> </a:t>
            </a:r>
            <a:r>
              <a:rPr lang="en-US" altLang="zh-CN" dirty="0">
                <a:solidFill>
                  <a:srgbClr val="59595A"/>
                </a:solidFill>
              </a:rPr>
              <a:t>+</a:t>
            </a:r>
            <a:r>
              <a:rPr lang="zh-CN" altLang="en-US" dirty="0">
                <a:solidFill>
                  <a:srgbClr val="59595A"/>
                </a:solidFill>
              </a:rPr>
              <a:t> </a:t>
            </a:r>
            <a:r>
              <a:rPr lang="en-US" altLang="zh-CN" dirty="0">
                <a:solidFill>
                  <a:srgbClr val="59595A"/>
                </a:solidFill>
              </a:rPr>
              <a:t>Broadcast</a:t>
            </a:r>
            <a:r>
              <a:rPr lang="zh-CN" altLang="en-US" dirty="0">
                <a:solidFill>
                  <a:srgbClr val="59595A"/>
                </a:solidFill>
              </a:rPr>
              <a:t>。</a:t>
            </a:r>
            <a:endParaRPr lang="en-US" altLang="zh-CN" dirty="0">
              <a:solidFill>
                <a:srgbClr val="59595A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59595A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在专家并行、张量并行、序列并行中大量地使用 </a:t>
            </a:r>
            <a:r>
              <a:rPr lang="en-US" altLang="zh-CN" dirty="0">
                <a:solidFill>
                  <a:srgbClr val="C00000"/>
                </a:solidFill>
              </a:rPr>
              <a:t>All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Gather</a:t>
            </a:r>
            <a:r>
              <a:rPr lang="zh-CN" altLang="en-US" dirty="0">
                <a:solidFill>
                  <a:srgbClr val="C00000"/>
                </a:solidFill>
              </a:rPr>
              <a:t> 对权重和梯度参数进行聚合。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模型并行里前向计算里的参数全同步，需要用 </a:t>
            </a:r>
            <a:r>
              <a:rPr lang="en-US" altLang="zh-CN" dirty="0">
                <a:solidFill>
                  <a:srgbClr val="C00000"/>
                </a:solidFill>
              </a:rPr>
              <a:t>All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Gather</a:t>
            </a:r>
            <a:r>
              <a:rPr lang="zh-CN" altLang="en-US" dirty="0">
                <a:solidFill>
                  <a:srgbClr val="C00000"/>
                </a:solidFill>
              </a:rPr>
              <a:t> 把模型并行里将切分到不同的 </a:t>
            </a:r>
            <a:r>
              <a:rPr lang="en-US" altLang="zh-CN" dirty="0">
                <a:solidFill>
                  <a:srgbClr val="C00000"/>
                </a:solidFill>
              </a:rPr>
              <a:t>NPU</a:t>
            </a:r>
            <a:r>
              <a:rPr lang="zh-CN" altLang="en-US" dirty="0">
                <a:solidFill>
                  <a:srgbClr val="C00000"/>
                </a:solidFill>
              </a:rPr>
              <a:t>上的参数全同步到一张 </a:t>
            </a:r>
            <a:r>
              <a:rPr lang="en-US" altLang="zh-CN" dirty="0">
                <a:solidFill>
                  <a:srgbClr val="C00000"/>
                </a:solidFill>
              </a:rPr>
              <a:t>NPU</a:t>
            </a:r>
            <a:r>
              <a:rPr lang="zh-CN" altLang="en-US" dirty="0">
                <a:solidFill>
                  <a:srgbClr val="C00000"/>
                </a:solidFill>
              </a:rPr>
              <a:t> 上才能进行前向计算。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52F7A1-B169-7240-A149-86B34EE1A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25"/>
          <a:stretch/>
        </p:blipFill>
        <p:spPr>
          <a:xfrm>
            <a:off x="535940" y="1508116"/>
            <a:ext cx="6454800" cy="23618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E50AA4-31B2-5A45-9FD3-3499B5DA9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" y="4457409"/>
            <a:ext cx="6454800" cy="178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9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3007" y="5934796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3009" y="4421457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3008" y="4861392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18934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2560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6186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469825" y="1389837"/>
            <a:ext cx="2786264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数据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485623" y="1883528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485621" y="2949561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模型算法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485622" y="2312952"/>
            <a:ext cx="2786262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485622" y="3378511"/>
            <a:ext cx="2786262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604905" y="2413964"/>
            <a:ext cx="69772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1435332" y="2413964"/>
            <a:ext cx="8170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2385041" y="2413964"/>
            <a:ext cx="76847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610400" y="3475532"/>
            <a:ext cx="11126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1833720" y="3475532"/>
            <a:ext cx="132745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45068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389837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89033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31976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43370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89033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31976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48448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295829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43209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298480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49012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389837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88909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294130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31851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1553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1553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1553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37294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46996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46996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46996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45068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32345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3FA847-5B28-3349-B49E-BA62CB034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38" y="4466494"/>
            <a:ext cx="3830778" cy="18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7FD9D7-C5E0-664C-8D06-C66F67FBF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Scatter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50ABCB0-5679-A74B-943F-259B35ACC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25711" y="1194955"/>
            <a:ext cx="4261398" cy="5160125"/>
          </a:xfrm>
        </p:spPr>
        <p:txBody>
          <a:bodyPr anchor="ctr"/>
          <a:lstStyle/>
          <a:p>
            <a:r>
              <a:rPr lang="zh-CN" altLang="en-US" dirty="0"/>
              <a:t>所有 </a:t>
            </a:r>
            <a:r>
              <a:rPr lang="en-US" altLang="zh-CN" dirty="0"/>
              <a:t>Rank</a:t>
            </a:r>
            <a:r>
              <a:rPr lang="zh-CN" altLang="en-US" dirty="0"/>
              <a:t> 上都按维度执行相同的 </a:t>
            </a:r>
            <a:r>
              <a:rPr lang="en-US" altLang="zh-CN" dirty="0"/>
              <a:t>Reduce</a:t>
            </a:r>
            <a:r>
              <a:rPr lang="zh-CN" altLang="en-US" dirty="0"/>
              <a:t> 规约操作，再将结果发散到集群内所有的节点上。</a:t>
            </a:r>
          </a:p>
          <a:p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可应用于数据并行 </a:t>
            </a:r>
            <a:r>
              <a:rPr lang="en-US" altLang="zh-CN" dirty="0">
                <a:solidFill>
                  <a:srgbClr val="C00000"/>
                </a:solidFill>
              </a:rPr>
              <a:t>DP</a:t>
            </a:r>
            <a:r>
              <a:rPr lang="zh-CN" altLang="en-US" dirty="0">
                <a:solidFill>
                  <a:srgbClr val="C00000"/>
                </a:solidFill>
              </a:rPr>
              <a:t> 和模型并行 </a:t>
            </a:r>
            <a:r>
              <a:rPr lang="en-US" altLang="zh-CN" dirty="0">
                <a:solidFill>
                  <a:srgbClr val="C00000"/>
                </a:solidFill>
              </a:rPr>
              <a:t>MP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</a:p>
          <a:p>
            <a:pPr marL="939606" lvl="2" indent="-3429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数据并行 </a:t>
            </a:r>
            <a:r>
              <a:rPr lang="en-US" altLang="zh-CN" dirty="0">
                <a:solidFill>
                  <a:srgbClr val="C00000"/>
                </a:solidFill>
              </a:rPr>
              <a:t>AllReduce</a:t>
            </a:r>
            <a:r>
              <a:rPr lang="zh-CN" altLang="en-US" dirty="0">
                <a:solidFill>
                  <a:srgbClr val="C00000"/>
                </a:solidFill>
              </a:rPr>
              <a:t> 里的 </a:t>
            </a:r>
            <a:r>
              <a:rPr lang="en-US" altLang="zh-CN" dirty="0">
                <a:solidFill>
                  <a:srgbClr val="C00000"/>
                </a:solidFill>
              </a:rPr>
              <a:t>Reduce Scatter</a:t>
            </a:r>
            <a:r>
              <a:rPr lang="zh-CN" altLang="en-US" dirty="0">
                <a:solidFill>
                  <a:srgbClr val="C00000"/>
                </a:solidFill>
              </a:rPr>
              <a:t>，</a:t>
            </a:r>
            <a:r>
              <a:rPr lang="en-US" altLang="zh-CN" dirty="0">
                <a:solidFill>
                  <a:srgbClr val="C00000"/>
                </a:solidFill>
              </a:rPr>
              <a:t>AllGather</a:t>
            </a:r>
            <a:r>
              <a:rPr lang="zh-CN" altLang="en-US" dirty="0">
                <a:solidFill>
                  <a:srgbClr val="C00000"/>
                </a:solidFill>
              </a:rPr>
              <a:t> 组合里的 </a:t>
            </a:r>
            <a:r>
              <a:rPr lang="en-US" altLang="zh-CN" dirty="0">
                <a:solidFill>
                  <a:srgbClr val="C00000"/>
                </a:solidFill>
              </a:rPr>
              <a:t>Reduce Scatter</a:t>
            </a:r>
            <a:r>
              <a:rPr lang="zh-CN" altLang="en-US" dirty="0">
                <a:solidFill>
                  <a:srgbClr val="C00000"/>
                </a:solidFill>
              </a:rPr>
              <a:t>操作；</a:t>
            </a:r>
          </a:p>
          <a:p>
            <a:pPr marL="939606" lvl="2" indent="-3429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模型并行前向 </a:t>
            </a:r>
            <a:r>
              <a:rPr lang="en-US" altLang="zh-CN" dirty="0">
                <a:solidFill>
                  <a:srgbClr val="C00000"/>
                </a:solidFill>
              </a:rPr>
              <a:t>AllGather</a:t>
            </a:r>
            <a:r>
              <a:rPr lang="zh-CN" altLang="en-US" dirty="0">
                <a:solidFill>
                  <a:srgbClr val="C00000"/>
                </a:solidFill>
              </a:rPr>
              <a:t> 后的反向计算 </a:t>
            </a:r>
            <a:r>
              <a:rPr lang="en-US" altLang="zh-CN" dirty="0">
                <a:solidFill>
                  <a:srgbClr val="C00000"/>
                </a:solidFill>
              </a:rPr>
              <a:t>Reduce Scatter</a:t>
            </a:r>
            <a:r>
              <a:rPr lang="zh-CN" altLang="en-US" dirty="0">
                <a:solidFill>
                  <a:srgbClr val="C00000"/>
                </a:solidFill>
              </a:rPr>
              <a:t>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312C79-B95C-BC4D-A71E-0A4B6CE88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4257313"/>
            <a:ext cx="6454800" cy="17221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E6E605-C1DF-6E48-B135-D0EDF9982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55" y="2095847"/>
            <a:ext cx="6454800" cy="197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76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0698961-D893-9F4B-B19A-6ACA09027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All2All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D82DC75-FF8E-C747-B0AB-D0C8794DE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56634" y="1244168"/>
            <a:ext cx="3823483" cy="5160125"/>
          </a:xfrm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dirty="0"/>
              <a:t>对</a:t>
            </a:r>
            <a:r>
              <a:rPr lang="en-US" altLang="zh-CN" dirty="0"/>
              <a:t>All-Gather</a:t>
            </a:r>
            <a:r>
              <a:rPr lang="zh-CN" altLang="en-US" dirty="0"/>
              <a:t>的扩展，但不同的节点向某一节点收集到的数据是不同的。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应用于模型并行中的 </a:t>
            </a:r>
            <a:r>
              <a:rPr lang="en-US" altLang="zh-CN" dirty="0">
                <a:solidFill>
                  <a:srgbClr val="C00000"/>
                </a:solidFill>
              </a:rPr>
              <a:t>TP/SP/EP</a:t>
            </a:r>
            <a:r>
              <a:rPr lang="zh-CN" altLang="en-US" dirty="0">
                <a:solidFill>
                  <a:srgbClr val="C00000"/>
                </a:solidFill>
              </a:rPr>
              <a:t>；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模型并行里的矩阵转置；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DP</a:t>
            </a:r>
            <a:r>
              <a:rPr lang="zh-CN" altLang="en-US" dirty="0">
                <a:solidFill>
                  <a:srgbClr val="C00000"/>
                </a:solidFill>
              </a:rPr>
              <a:t> 到模型并行的矩阵转置；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CDD27C-754A-FB4C-9C73-B14111871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99" y="4313553"/>
            <a:ext cx="6454800" cy="17346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1BF6B4-911F-214B-81D7-EFBBE16F3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99" y="1684277"/>
            <a:ext cx="6454800" cy="21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54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4B3A5B-1231-9543-B60D-CB41D8EC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r>
              <a:rPr kumimoji="1" lang="zh-CN" altLang="en-US" dirty="0"/>
              <a:t> 操作分解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45D3F3-6933-0342-BF64-34DB104F3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331" y="1225550"/>
            <a:ext cx="9336099" cy="512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89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F185CC-FC90-F64C-A785-2DF7DEF8A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05.</a:t>
            </a:r>
            <a:r>
              <a:rPr lang="zh-CN" altLang="en-US" dirty="0"/>
              <a:t> 小结与思考</a:t>
            </a:r>
          </a:p>
        </p:txBody>
      </p:sp>
    </p:spTree>
    <p:extLst>
      <p:ext uri="{BB962C8B-B14F-4D97-AF65-F5344CB8AC3E}">
        <p14:creationId xmlns:p14="http://schemas.microsoft.com/office/powerpoint/2010/main" val="306574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907204B-7E50-3542-B2C4-396EBEBCA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典型通信模型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5B8F108A-45B2-A84C-84F7-09341DCB7F1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30124443"/>
              </p:ext>
            </p:extLst>
          </p:nvPr>
        </p:nvGraphicFramePr>
        <p:xfrm>
          <a:off x="616743" y="3956179"/>
          <a:ext cx="10963275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381">
                  <a:extLst>
                    <a:ext uri="{9D8B030D-6E8A-4147-A177-3AD203B41FA5}">
                      <a16:colId xmlns:a16="http://schemas.microsoft.com/office/drawing/2014/main" val="3533553947"/>
                    </a:ext>
                  </a:extLst>
                </a:gridCol>
                <a:gridCol w="3226676">
                  <a:extLst>
                    <a:ext uri="{9D8B030D-6E8A-4147-A177-3AD203B41FA5}">
                      <a16:colId xmlns:a16="http://schemas.microsoft.com/office/drawing/2014/main" val="1115710089"/>
                    </a:ext>
                  </a:extLst>
                </a:gridCol>
                <a:gridCol w="1324303">
                  <a:extLst>
                    <a:ext uri="{9D8B030D-6E8A-4147-A177-3AD203B41FA5}">
                      <a16:colId xmlns:a16="http://schemas.microsoft.com/office/drawing/2014/main" val="3240297163"/>
                    </a:ext>
                  </a:extLst>
                </a:gridCol>
                <a:gridCol w="1124607">
                  <a:extLst>
                    <a:ext uri="{9D8B030D-6E8A-4147-A177-3AD203B41FA5}">
                      <a16:colId xmlns:a16="http://schemas.microsoft.com/office/drawing/2014/main" val="3408302046"/>
                    </a:ext>
                  </a:extLst>
                </a:gridCol>
                <a:gridCol w="3662308">
                  <a:extLst>
                    <a:ext uri="{9D8B030D-6E8A-4147-A177-3AD203B41FA5}">
                      <a16:colId xmlns:a16="http://schemas.microsoft.com/office/drawing/2014/main" val="812705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类型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通信操作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节点规模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数据量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备注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575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数据并行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DP</a:t>
                      </a:r>
                      <a:endParaRPr lang="zh-CN" altLang="en-US" sz="14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Broadcast</a:t>
                      </a:r>
                      <a:endParaRPr lang="zh-CN" altLang="en-US" sz="14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~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理论无限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~GB</a:t>
                      </a:r>
                      <a:endParaRPr lang="zh-CN" altLang="en-US" sz="14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节点规模增长会受线性度影响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247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张量并行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TP</a:t>
                      </a:r>
                      <a:endParaRPr lang="zh-CN" altLang="en-US" sz="14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AllGather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Scatter</a:t>
                      </a:r>
                      <a:endParaRPr lang="zh-CN" altLang="en-US" sz="14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2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8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Rank</a:t>
                      </a:r>
                      <a:endParaRPr lang="zh-CN" altLang="en-US" sz="14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MB~GB</a:t>
                      </a:r>
                      <a:endParaRPr lang="zh-CN" altLang="en-US" sz="14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计算通信可隐藏，节点内进行，不宜跨节点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913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流水并行 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PP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Send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、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Recv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2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Rank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~MB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通过多 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Micro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Batch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实现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计算通信可隐藏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7695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序列并行 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SP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Reduce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AllGather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Reduce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Scatter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~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理论无限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MB~GB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计算通信可隐藏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668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专家并行 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EP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All2All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~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理论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无限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~MB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计算通信串行，不可隐藏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0827380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C5BA17F2-273A-B547-A7B6-420C94D2F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427" y="1277166"/>
            <a:ext cx="1800000" cy="234514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0392FA4-B539-FF46-A282-409A19F3D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510" y="1277166"/>
            <a:ext cx="1800000" cy="234514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2439A01-F235-8D4D-9565-8EAD7FD5F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594" y="1283828"/>
            <a:ext cx="1800000" cy="233181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F34AAAA-B762-1F4F-B591-527BD2326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678" y="1328426"/>
            <a:ext cx="1800000" cy="224262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45A4BA4-7D86-7640-AA5C-23AE21F6DFC1}"/>
              </a:ext>
            </a:extLst>
          </p:cNvPr>
          <p:cNvSpPr/>
          <p:nvPr/>
        </p:nvSpPr>
        <p:spPr>
          <a:xfrm>
            <a:off x="1851678" y="1136850"/>
            <a:ext cx="13211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221815"/>
                </a:solidFill>
                <a:latin typeface="Gill Sans MT" panose="020B0502020104020203" pitchFamily="34" charset="0"/>
              </a:rPr>
              <a:t>数据并行 </a:t>
            </a:r>
            <a:r>
              <a:rPr lang="en-US" altLang="zh-CN" sz="1600" dirty="0">
                <a:solidFill>
                  <a:srgbClr val="221815"/>
                </a:solidFill>
                <a:latin typeface="Gill Sans MT" panose="020B0502020104020203" pitchFamily="34" charset="0"/>
              </a:rPr>
              <a:t>DP</a:t>
            </a:r>
            <a:endParaRPr lang="zh-CN" altLang="en-US" sz="1600" dirty="0">
              <a:solidFill>
                <a:srgbClr val="221815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E566CCE-B72C-594E-9B84-09CA46FF76E3}"/>
              </a:ext>
            </a:extLst>
          </p:cNvPr>
          <p:cNvSpPr/>
          <p:nvPr/>
        </p:nvSpPr>
        <p:spPr>
          <a:xfrm>
            <a:off x="7576952" y="1121461"/>
            <a:ext cx="12650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rgbClr val="221815"/>
                </a:solidFill>
                <a:latin typeface="Gill Sans MT" panose="020B0502020104020203" pitchFamily="34" charset="0"/>
              </a:rPr>
              <a:t>张量并行 </a:t>
            </a:r>
            <a:r>
              <a:rPr lang="en-US" altLang="zh-CN" sz="1600">
                <a:solidFill>
                  <a:srgbClr val="221815"/>
                </a:solidFill>
                <a:latin typeface="Gill Sans MT" panose="020B0502020104020203" pitchFamily="34" charset="0"/>
              </a:rPr>
              <a:t>TP</a:t>
            </a:r>
            <a:endParaRPr lang="zh-CN" altLang="en-US" sz="1600" dirty="0">
              <a:solidFill>
                <a:srgbClr val="221815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78DFD3-E589-9C48-B662-3E5392301634}"/>
              </a:ext>
            </a:extLst>
          </p:cNvPr>
          <p:cNvSpPr/>
          <p:nvPr/>
        </p:nvSpPr>
        <p:spPr>
          <a:xfrm>
            <a:off x="4878516" y="1121461"/>
            <a:ext cx="1271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200"/>
            <a:r>
              <a:rPr lang="zh-CN" altLang="en-US" sz="1600" dirty="0">
                <a:solidFill>
                  <a:srgbClr val="221815"/>
                </a:solidFill>
                <a:latin typeface="Gill Sans MT" panose="020B0502020104020203" pitchFamily="34" charset="0"/>
              </a:rPr>
              <a:t>流水并行 </a:t>
            </a:r>
            <a:r>
              <a:rPr lang="en-US" altLang="zh-CN" sz="1600" dirty="0">
                <a:solidFill>
                  <a:srgbClr val="221815"/>
                </a:solidFill>
                <a:latin typeface="Gill Sans MT" panose="020B0502020104020203" pitchFamily="34" charset="0"/>
              </a:rPr>
              <a:t>PP</a:t>
            </a:r>
            <a:endParaRPr lang="zh-CN" altLang="en-US" sz="1600" dirty="0">
              <a:solidFill>
                <a:srgbClr val="221815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DD0A0F9-EE3B-C24F-BBE2-F4C19E488222}"/>
              </a:ext>
            </a:extLst>
          </p:cNvPr>
          <p:cNvSpPr/>
          <p:nvPr/>
        </p:nvSpPr>
        <p:spPr>
          <a:xfrm>
            <a:off x="10268976" y="1121461"/>
            <a:ext cx="12698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200"/>
            <a:r>
              <a:rPr lang="zh-CN" altLang="en-US" sz="1600" dirty="0">
                <a:solidFill>
                  <a:srgbClr val="221815"/>
                </a:solidFill>
                <a:latin typeface="Gill Sans MT" panose="020B0502020104020203" pitchFamily="34" charset="0"/>
              </a:rPr>
              <a:t>专家并行 </a:t>
            </a:r>
            <a:r>
              <a:rPr lang="en-US" altLang="zh-CN" sz="1600" dirty="0">
                <a:solidFill>
                  <a:srgbClr val="221815"/>
                </a:solidFill>
                <a:latin typeface="Gill Sans MT" panose="020B0502020104020203" pitchFamily="34" charset="0"/>
              </a:rPr>
              <a:t>EP</a:t>
            </a:r>
            <a:endParaRPr lang="zh-CN" altLang="en-US" sz="1600" dirty="0">
              <a:solidFill>
                <a:srgbClr val="221815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836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7ECAE7-FE22-AC4A-B665-C2A23AB4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小结与思考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5285CEC-04D7-3549-8C4E-09CDB877B7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34393C"/>
                </a:solidFill>
              </a:rPr>
              <a:t>了解完本内容后：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AI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神经网络模型学习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训练阶段为什么要通信（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AI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基础知识、训练推理、分布式并行）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XCCL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在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AI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系统中的位置（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HPC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通信架构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to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XCCL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通信架构）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>
                <a:solidFill>
                  <a:srgbClr val="1D1D1A"/>
                </a:solidFill>
              </a:rPr>
              <a:t>集合通信原语（</a:t>
            </a:r>
            <a:r>
              <a:rPr lang="en-US" altLang="zh-CN" sz="1800" dirty="0">
                <a:solidFill>
                  <a:srgbClr val="1D1D1A"/>
                </a:solidFill>
              </a:rPr>
              <a:t>All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Reduce,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etc.</a:t>
            </a:r>
            <a:r>
              <a:rPr lang="zh-CN" altLang="en-US" sz="1800" dirty="0">
                <a:solidFill>
                  <a:srgbClr val="1D1D1A"/>
                </a:solidFill>
              </a:rPr>
              <a:t>）</a:t>
            </a:r>
            <a:endParaRPr lang="en-US" altLang="zh-CN" sz="1800" dirty="0">
              <a:solidFill>
                <a:srgbClr val="1D1D1A"/>
              </a:solidFill>
            </a:endParaRPr>
          </a:p>
          <a:p>
            <a:pPr marL="69419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34393C"/>
                </a:solidFill>
              </a:rPr>
              <a:t>了解</a:t>
            </a:r>
            <a:r>
              <a:rPr kumimoji="1" lang="zh-CN" altLang="en-US" sz="1600" dirty="0"/>
              <a:t>集合式通信的</a:t>
            </a:r>
            <a:r>
              <a:rPr kumimoji="1" lang="en-US" altLang="zh-CN" sz="1600" dirty="0"/>
              <a:t>3</a:t>
            </a:r>
            <a:r>
              <a:rPr kumimoji="1" lang="zh-CN" altLang="en-US" sz="1600" dirty="0"/>
              <a:t>种不同方式</a:t>
            </a:r>
            <a:endParaRPr lang="en-US" altLang="zh-CN" sz="1600" dirty="0">
              <a:solidFill>
                <a:srgbClr val="34393C"/>
              </a:solidFill>
            </a:endParaRPr>
          </a:p>
          <a:p>
            <a:pPr marL="69419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34393C"/>
                </a:solidFill>
              </a:rPr>
              <a:t>了解一对多 </a:t>
            </a:r>
            <a:r>
              <a:rPr lang="en-US" altLang="zh-CN" sz="1600" dirty="0">
                <a:solidFill>
                  <a:srgbClr val="34393C"/>
                </a:solidFill>
              </a:rPr>
              <a:t>Scatter/Broadcast</a:t>
            </a:r>
            <a:r>
              <a:rPr lang="zh-CN" altLang="en-US" sz="1600" dirty="0">
                <a:solidFill>
                  <a:srgbClr val="34393C"/>
                </a:solidFill>
              </a:rPr>
              <a:t>，多对一 </a:t>
            </a:r>
            <a:r>
              <a:rPr lang="en-US" altLang="zh-CN" sz="1600" dirty="0">
                <a:solidFill>
                  <a:srgbClr val="34393C"/>
                </a:solidFill>
              </a:rPr>
              <a:t>Gather/Reduce</a:t>
            </a:r>
            <a:r>
              <a:rPr lang="zh-CN" altLang="en-US" sz="1600" dirty="0">
                <a:solidFill>
                  <a:srgbClr val="34393C"/>
                </a:solidFill>
              </a:rPr>
              <a:t>，多对多具体方式</a:t>
            </a:r>
          </a:p>
          <a:p>
            <a:pPr marL="69419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34393C"/>
                </a:solidFill>
              </a:rPr>
              <a:t>了解多对多可以由一对多和多对一的方式组合，</a:t>
            </a:r>
            <a:r>
              <a:rPr lang="en-US" altLang="zh-CN" sz="1600" dirty="0">
                <a:solidFill>
                  <a:srgbClr val="34393C"/>
                </a:solidFill>
              </a:rPr>
              <a:t>all-Reduce</a:t>
            </a:r>
            <a:r>
              <a:rPr lang="zh-CN" altLang="en-US" sz="1600" dirty="0">
                <a:solidFill>
                  <a:srgbClr val="34393C"/>
                </a:solidFill>
              </a:rPr>
              <a:t> </a:t>
            </a:r>
            <a:r>
              <a:rPr lang="en-US" altLang="zh-CN" sz="1600" dirty="0">
                <a:solidFill>
                  <a:srgbClr val="34393C"/>
                </a:solidFill>
              </a:rPr>
              <a:t>=</a:t>
            </a:r>
            <a:r>
              <a:rPr lang="zh-CN" altLang="en-US" sz="1600" dirty="0">
                <a:solidFill>
                  <a:srgbClr val="34393C"/>
                </a:solidFill>
              </a:rPr>
              <a:t> </a:t>
            </a:r>
            <a:r>
              <a:rPr lang="en-US" altLang="zh-CN" sz="1600" dirty="0">
                <a:solidFill>
                  <a:srgbClr val="34393C"/>
                </a:solidFill>
              </a:rPr>
              <a:t>Reduce</a:t>
            </a:r>
            <a:r>
              <a:rPr lang="zh-CN" altLang="en-US" sz="1600" dirty="0">
                <a:solidFill>
                  <a:srgbClr val="34393C"/>
                </a:solidFill>
              </a:rPr>
              <a:t> </a:t>
            </a:r>
            <a:r>
              <a:rPr lang="en-US" altLang="zh-CN" sz="1600" dirty="0">
                <a:solidFill>
                  <a:srgbClr val="34393C"/>
                </a:solidFill>
              </a:rPr>
              <a:t>Scatter</a:t>
            </a:r>
            <a:r>
              <a:rPr lang="zh-CN" altLang="en-US" sz="1600" dirty="0">
                <a:solidFill>
                  <a:srgbClr val="34393C"/>
                </a:solidFill>
              </a:rPr>
              <a:t> </a:t>
            </a:r>
            <a:r>
              <a:rPr lang="en-US" altLang="zh-CN" sz="1600" dirty="0">
                <a:solidFill>
                  <a:srgbClr val="34393C"/>
                </a:solidFill>
              </a:rPr>
              <a:t>+</a:t>
            </a:r>
            <a:r>
              <a:rPr lang="zh-CN" altLang="en-US" sz="1600" dirty="0">
                <a:solidFill>
                  <a:srgbClr val="34393C"/>
                </a:solidFill>
              </a:rPr>
              <a:t> </a:t>
            </a:r>
            <a:r>
              <a:rPr lang="en-US" altLang="zh-CN" sz="1600" dirty="0">
                <a:solidFill>
                  <a:srgbClr val="34393C"/>
                </a:solidFill>
              </a:rPr>
              <a:t>All</a:t>
            </a:r>
            <a:r>
              <a:rPr lang="zh-CN" altLang="en-US" sz="1600" dirty="0">
                <a:solidFill>
                  <a:srgbClr val="34393C"/>
                </a:solidFill>
              </a:rPr>
              <a:t> </a:t>
            </a:r>
            <a:r>
              <a:rPr lang="en-US" altLang="zh-CN" sz="1600" dirty="0">
                <a:solidFill>
                  <a:srgbClr val="34393C"/>
                </a:solidFill>
              </a:rPr>
              <a:t>gather</a:t>
            </a:r>
            <a:r>
              <a:rPr lang="zh-CN" altLang="en-US" sz="1600" dirty="0">
                <a:solidFill>
                  <a:srgbClr val="34393C"/>
                </a:solidFill>
              </a:rPr>
              <a:t> </a:t>
            </a:r>
            <a:endParaRPr lang="en-US" altLang="zh-CN" sz="1400" dirty="0">
              <a:solidFill>
                <a:srgbClr val="1D1D1A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集合网络拓扑（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Hypercube 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Ring 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Torus 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Fat-Tree 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Dragonfly &amp; Dragonfly+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PyTorch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集合通信与计算并行</a:t>
            </a:r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27567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A90D340-5914-EB43-84B6-FFE7484C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4AE91C1-218B-A042-9D96-69AA7B3EB0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69" y="1330325"/>
            <a:ext cx="9982200" cy="4914900"/>
          </a:xfr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0CE2CE8-CCD4-404C-BBC0-9958BD0A730F}"/>
              </a:ext>
            </a:extLst>
          </p:cNvPr>
          <p:cNvSpPr/>
          <p:nvPr/>
        </p:nvSpPr>
        <p:spPr>
          <a:xfrm>
            <a:off x="4624552" y="1250731"/>
            <a:ext cx="4761186" cy="161859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7388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集合通信概览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XCCL: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XXXX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Collective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Communication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Library</a:t>
            </a:r>
          </a:p>
          <a:p>
            <a:pPr marL="694190" lvl="1" indent="-457200">
              <a:buFont typeface="+mj-lt"/>
              <a:buAutoNum type="arabicPeriod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与通信关系（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基础知识、训练推理、分布式并行）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marL="694190" lvl="1" indent="-457200">
              <a:buFont typeface="+mj-lt"/>
              <a:buAutoNum type="arabicPeriod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XCCL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基本架构（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HPC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通信架构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to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XCCL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通信架构）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</a:endParaRPr>
          </a:p>
          <a:p>
            <a:pPr marL="694190" lvl="1" indent="-457200">
              <a:buFont typeface="+mj-lt"/>
              <a:buAutoNum type="arabicPeriod"/>
            </a:pPr>
            <a:r>
              <a:rPr lang="zh-CN" altLang="en-US" sz="2000" dirty="0"/>
              <a:t>集合通信原语（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Reduce,</a:t>
            </a:r>
            <a:r>
              <a:rPr lang="zh-CN" altLang="en-US" sz="2000" dirty="0"/>
              <a:t> </a:t>
            </a:r>
            <a:r>
              <a:rPr lang="en-US" altLang="zh-CN" sz="2000" dirty="0"/>
              <a:t>etc.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集合网络拓扑（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Hypercube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Ring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Torus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Fat-Tree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Dragonfly &amp; Dragonfly+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marL="694190" lvl="1" indent="-457200">
              <a:buFont typeface="+mj-lt"/>
              <a:buAutoNum type="arabicPeriod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PyTorch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集合通信与计算并行</a:t>
            </a: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7A40097-C208-9B48-88A4-7E59AC849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43" y="558414"/>
            <a:ext cx="10970365" cy="589190"/>
          </a:xfrm>
        </p:spPr>
        <p:txBody>
          <a:bodyPr/>
          <a:lstStyle/>
          <a:p>
            <a:r>
              <a:rPr lang="zh-CN" altLang="en-US" dirty="0"/>
              <a:t>集合通信概览：基本概念</a:t>
            </a:r>
          </a:p>
        </p:txBody>
      </p:sp>
      <p:graphicFrame>
        <p:nvGraphicFramePr>
          <p:cNvPr id="19" name="内容占位符 5">
            <a:extLst>
              <a:ext uri="{FF2B5EF4-FFF2-40B4-BE49-F238E27FC236}">
                <a16:creationId xmlns:a16="http://schemas.microsoft.com/office/drawing/2014/main" id="{46241005-E179-DB49-8F19-0C37F845FDB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83779064"/>
              </p:ext>
            </p:extLst>
          </p:nvPr>
        </p:nvGraphicFramePr>
        <p:xfrm>
          <a:off x="616743" y="1539163"/>
          <a:ext cx="10963276" cy="445173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79312">
                  <a:extLst>
                    <a:ext uri="{9D8B030D-6E8A-4147-A177-3AD203B41FA5}">
                      <a16:colId xmlns:a16="http://schemas.microsoft.com/office/drawing/2014/main" val="753767108"/>
                    </a:ext>
                  </a:extLst>
                </a:gridCol>
                <a:gridCol w="4491982">
                  <a:extLst>
                    <a:ext uri="{9D8B030D-6E8A-4147-A177-3AD203B41FA5}">
                      <a16:colId xmlns:a16="http://schemas.microsoft.com/office/drawing/2014/main" val="2711750367"/>
                    </a:ext>
                  </a:extLst>
                </a:gridCol>
                <a:gridCol w="4491982">
                  <a:extLst>
                    <a:ext uri="{9D8B030D-6E8A-4147-A177-3AD203B41FA5}">
                      <a16:colId xmlns:a16="http://schemas.microsoft.com/office/drawing/2014/main" val="2920464708"/>
                    </a:ext>
                  </a:extLst>
                </a:gridCol>
              </a:tblGrid>
              <a:tr h="65516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通信特性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HCCL</a:t>
                      </a:r>
                      <a:endParaRPr lang="zh-CN" altLang="en-US" sz="2000" b="1" dirty="0">
                        <a:latin typeface="Futura Medium" panose="020B0602020204020303" pitchFamily="34" charset="-79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NCCL</a:t>
                      </a:r>
                      <a:endParaRPr lang="zh-CN" altLang="en-US" sz="2000" b="1" dirty="0">
                        <a:latin typeface="Futura Medium" panose="020B0602020204020303" pitchFamily="34" charset="-79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930334"/>
                  </a:ext>
                </a:extLst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通信算法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ring/mesh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+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ring/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Hav-Doub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/Pair-Wise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，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etc.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ring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+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Tree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ring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etc.</a:t>
                      </a:r>
                      <a:endParaRPr lang="zh-CN" altLang="en-US" sz="1800" kern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21848"/>
                  </a:ext>
                </a:extLst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通信链路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NIC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灵渠总线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PCIE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NIC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NVLink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NVSwitch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GPU-Direct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PCIE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CMC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705316"/>
                  </a:ext>
                </a:extLst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通信操作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broadcast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scatter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allgather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all2all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send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recv</a:t>
                      </a:r>
                      <a:endParaRPr lang="en-US" altLang="zh-CN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broadcast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scatter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allgather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all2all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send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recv</a:t>
                      </a:r>
                      <a:endParaRPr lang="en-US" altLang="zh-CN" sz="1800" kern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414890"/>
                  </a:ext>
                </a:extLst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通信域管理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全局通信域、子通信域、基于全局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子通信域配置算法</a:t>
                      </a:r>
                      <a:endParaRPr lang="en-US" altLang="zh-CN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全局通信域、子通信域、自定义通信域配置算法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1122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097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77EC44-C217-0D49-8CD0-7D4CAC0949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系统中的位置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882600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BB3A0E8-323C-F047-A660-585834CA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XCCL</a:t>
            </a:r>
            <a:r>
              <a:rPr lang="zh-CN" altLang="en-US" dirty="0"/>
              <a:t> 在 </a:t>
            </a:r>
            <a:r>
              <a:rPr lang="en-US" altLang="zh-CN" dirty="0"/>
              <a:t>AI</a:t>
            </a:r>
            <a:r>
              <a:rPr lang="zh-CN" altLang="en-US" dirty="0"/>
              <a:t> 系统中的位置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7BDA74-367C-5742-A8EB-9AB64B404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21" b="4593"/>
          <a:stretch/>
        </p:blipFill>
        <p:spPr>
          <a:xfrm>
            <a:off x="623635" y="1160835"/>
            <a:ext cx="3342235" cy="53276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537695-7B0A-2B44-9916-36A2E4B7A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217" y="1295284"/>
            <a:ext cx="6864796" cy="5058769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6341648A-A3CC-A147-849A-0608D6DB6265}"/>
              </a:ext>
            </a:extLst>
          </p:cNvPr>
          <p:cNvSpPr/>
          <p:nvPr/>
        </p:nvSpPr>
        <p:spPr>
          <a:xfrm>
            <a:off x="4046483" y="3429000"/>
            <a:ext cx="788276" cy="10063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2823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3954D03-FEF9-0645-925A-ED267F79D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XCCL</a:t>
            </a:r>
            <a:r>
              <a:rPr lang="zh-CN" altLang="en-US" dirty="0"/>
              <a:t> 对通信操作支持情况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D20BC8-2AA0-CF4E-8DAB-44B31D97B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2"/>
          <a:stretch/>
        </p:blipFill>
        <p:spPr>
          <a:xfrm>
            <a:off x="616644" y="1527265"/>
            <a:ext cx="10963473" cy="426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1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E45491B-AA19-5342-A852-8012C33B4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698"/>
          <a:stretch/>
        </p:blipFill>
        <p:spPr>
          <a:xfrm>
            <a:off x="600903" y="1429871"/>
            <a:ext cx="10994955" cy="4508475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9F93E2C1-0BC1-3142-8FFF-9D6B1A8F7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XCCL</a:t>
            </a:r>
            <a:r>
              <a:rPr lang="zh-CN" altLang="en-US" dirty="0"/>
              <a:t> 对通信操作支持情况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1237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29051</TotalTime>
  <Words>1103</Words>
  <Application>Microsoft Macintosh PowerPoint</Application>
  <PresentationFormat>自定义</PresentationFormat>
  <Paragraphs>176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微软雅黑</vt:lpstr>
      <vt:lpstr>微软雅黑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思维导图 XMind</vt:lpstr>
      <vt:lpstr>集合通信概览</vt:lpstr>
      <vt:lpstr>集合通信概览：基本概念</vt:lpstr>
      <vt:lpstr>PowerPoint 演示文稿</vt:lpstr>
      <vt:lpstr>XCCL 在 AI 系统中的位置</vt:lpstr>
      <vt:lpstr>XCCL 对通信操作支持情况</vt:lpstr>
      <vt:lpstr>XCCL 对通信操作支持情况</vt:lpstr>
      <vt:lpstr>HCCL 对通信操作支持情况</vt:lpstr>
      <vt:lpstr>PowerPoint 演示文稿</vt:lpstr>
      <vt:lpstr>Broadcast</vt:lpstr>
      <vt:lpstr>Scatter</vt:lpstr>
      <vt:lpstr>PowerPoint 演示文稿</vt:lpstr>
      <vt:lpstr>Reduce</vt:lpstr>
      <vt:lpstr>Gather</vt:lpstr>
      <vt:lpstr>PowerPoint 演示文稿</vt:lpstr>
      <vt:lpstr>All Reduce</vt:lpstr>
      <vt:lpstr>All-Gather</vt:lpstr>
      <vt:lpstr>Reduce Scatter</vt:lpstr>
      <vt:lpstr>All2All</vt:lpstr>
      <vt:lpstr>All Reduce 操作分解</vt:lpstr>
      <vt:lpstr>PowerPoint 演示文稿</vt:lpstr>
      <vt:lpstr>典型通信模型</vt:lpstr>
      <vt:lpstr>小结与思考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9466</cp:revision>
  <cp:lastPrinted>2023-09-08T09:14:01Z</cp:lastPrinted>
  <dcterms:created xsi:type="dcterms:W3CDTF">2020-08-28T08:44:19Z</dcterms:created>
  <dcterms:modified xsi:type="dcterms:W3CDTF">2024-06-04T00:12:58Z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